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3" r:id="rId4"/>
    <p:sldId id="269" r:id="rId5"/>
    <p:sldId id="282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0" r:id="rId27"/>
    <p:sldId id="281" r:id="rId28"/>
    <p:sldId id="279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Pack by Diakov" initials="RbD" lastIdx="1" clrIdx="0">
    <p:extLst>
      <p:ext uri="{19B8F6BF-5375-455C-9EA6-DF929625EA0E}">
        <p15:presenceInfo xmlns:p15="http://schemas.microsoft.com/office/powerpoint/2012/main" userId="RePack by Diakov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>
      <p:cViewPr varScale="1">
        <p:scale>
          <a:sx n="74" d="100"/>
          <a:sy n="74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4-20T09:46:29.617" idx="1">
    <p:pos x="3742" y="246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970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1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21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1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501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41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89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8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82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94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04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95B72-E297-42F8-A651-5DE105193DD6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678A5-1DC9-4026-9C8C-DC89C383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6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3%D0%BB%D0%B8%D1%82%D0%BA%D0%B0" TargetMode="External"/><Relationship Id="rId3" Type="http://schemas.openxmlformats.org/officeDocument/2006/relationships/hyperlink" Target="https://ru.wikipedia.org/wiki/%D0%91%D1%80%D0%B0%D1%87%D0%BD%D1%8B%D0%B9_%D0%BD%D0%B0%D1%80%D1%8F%D0%B4" TargetMode="External"/><Relationship Id="rId7" Type="http://schemas.openxmlformats.org/officeDocument/2006/relationships/hyperlink" Target="https://ru.wikipedia.org/wiki/%D0%9C%D0%BE%D0%BB%D0%BB%D1%8E%D1%81%D0%BA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0%D0%B0%D0%BA%D0%BE%D0%BE%D0%B1%D1%80%D0%B0%D0%B7%D0%BD%D1%8B%D0%B5" TargetMode="External"/><Relationship Id="rId5" Type="http://schemas.openxmlformats.org/officeDocument/2006/relationships/hyperlink" Target="https://ru.wikipedia.org/wiki/%D0%A0%D1%8B%D0%B1%D1%8B" TargetMode="External"/><Relationship Id="rId4" Type="http://schemas.openxmlformats.org/officeDocument/2006/relationships/hyperlink" Target="https://ru.wikipedia.org/wiki/%D0%A0%D0%B5%D0%BA%D0%B0" TargetMode="External"/><Relationship Id="rId9" Type="http://schemas.openxmlformats.org/officeDocument/2006/relationships/hyperlink" Target="https://ru.wikipedia.org/wiki/%D0%9D%D0%B0%D1%81%D0%B5%D0%BA%D0%BE%D0%BC%D1%8B%D0%B5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7%D0%BC%D0%B0%D1%85_%D0%BA%D1%80%D1%8B%D0%BB%D1%8C%D0%B5%D0%B2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5%D1%80%D1%8C%D1%8F" TargetMode="External"/><Relationship Id="rId3" Type="http://schemas.openxmlformats.org/officeDocument/2006/relationships/hyperlink" Target="https://ru.wikipedia.org/wiki/%D0%A1%D0%B0%D0%BD%D1%82%D0%B8%D0%BC%D0%B5%D1%82%D1%80" TargetMode="External"/><Relationship Id="rId7" Type="http://schemas.openxmlformats.org/officeDocument/2006/relationships/hyperlink" Target="https://ru.wikipedia.org/wiki/%D0%9E%D0%BA%D1%80%D0%B0%D1%81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1%D0%B0%D0%BC%D0%BA%D0%B0" TargetMode="External"/><Relationship Id="rId5" Type="http://schemas.openxmlformats.org/officeDocument/2006/relationships/hyperlink" Target="https://ru.wikipedia.org/wiki/%D0%A1%D0%B0%D0%BC%D0%B5%D1%86" TargetMode="External"/><Relationship Id="rId4" Type="http://schemas.openxmlformats.org/officeDocument/2006/relationships/hyperlink" Target="https://ru.wikipedia.org/wiki/%D0%93%D1%80%D0%B0%D0%BC%D0%BC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0%B5%D1%81%D0%BF%D0%BE%D0%B7%D0%B2%D0%BE%D0%BD%D0%BE%D1%87%D0%BD%D1%8B%D0%B5" TargetMode="External"/><Relationship Id="rId3" Type="http://schemas.openxmlformats.org/officeDocument/2006/relationships/hyperlink" Target="https://ru.wikipedia.org/wiki/%D0%9E%D0%B7%D0%B5%D1%80%D0%BE" TargetMode="External"/><Relationship Id="rId7" Type="http://schemas.openxmlformats.org/officeDocument/2006/relationships/hyperlink" Target="https://ru.wikipedia.org/wiki/%D0%9F%D0%BE%D0%B3%D0%B0%D0%BD%D0%BA%D0%BE%D0%B2%D1%8B%D0%B5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0%D0%B5%D0%BA%D0%B0" TargetMode="External"/><Relationship Id="rId5" Type="http://schemas.openxmlformats.org/officeDocument/2006/relationships/hyperlink" Target="https://ru.wikipedia.org/wiki/%D0%9F%D0%BE%D0%B9%D0%BC%D0%B0" TargetMode="External"/><Relationship Id="rId10" Type="http://schemas.openxmlformats.org/officeDocument/2006/relationships/hyperlink" Target="https://ru.wikipedia.org/wiki/%CA%F0%E0%F1%ED%EE%F8%E5%E9%ED%E0%FF_%EF%EE%E3%E0%ED%EA%E0#cite_note-4" TargetMode="External"/><Relationship Id="rId4" Type="http://schemas.openxmlformats.org/officeDocument/2006/relationships/hyperlink" Target="https://ru.wikipedia.org/wiki/%D0%A1%D1%82%D0%B0%D1%80%D0%B8%D1%86%D0%B0_(%D1%80%D1%83%D1%81%D0%BB%D0%BE)" TargetMode="External"/><Relationship Id="rId9" Type="http://schemas.openxmlformats.org/officeDocument/2006/relationships/hyperlink" Target="https://ru.wikipedia.org/wiki/%D0%A0%D1%8B%D0%B1%D0%B0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letopisi.org/index.php/%D0%A0%D1%8B%D1%81%D1%8C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F%D1%82%D0%BB%D0%BE%D0%B2%D1%8B%D0%B5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hyperlink" Target="https://ru.wikipedia.org/wiki/%D0%9D%D0%B0%D1%81%D0%B5%D0%BA%D0%BE%D0%BC%D1%8B%D0%B5" TargetMode="External"/><Relationship Id="rId4" Type="http://schemas.openxmlformats.org/officeDocument/2006/relationships/hyperlink" Target="https://ru.wikipedia.org/wiki/%D0%95%D0%B2%D1%80%D0%B0%D0%B7%D0%B8%D1%8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kiwix.org/wikipedia_ru_all/A/html/%D0%A0/%D0%B0/%D0%B4/%D1%83/%D0%A0%D0%B0%D0%B4%D1%83%D0%B6%D0%BA%D0%B0.html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hyperlink" Target="http://library.kiwix.org/wikipedia_ru_all/A/html/%D0%95/%D0%B2/%D1%80/%D0%BE/%D0%95%D0%B2%D1%80%D0%BE%D0%BF%D0%B5%D0%B9%D1%81%D0%BA%D0%B0%D1%8F_%D0%B1%D0%BE%D0%BB%D0%BE%D1%82%D0%BD%D0%B0%D1%8F_%D1%87%D0%B5%D1%80%D0%B5%D0%BF%D0%B0%D1%85%D0%B0.html#cite_note-&#1054;&#1088;&#1083;&#1086;&#1074;&#1072;-4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3%D1%88%D0%B0%D0%BD%D1%8B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iki/%D0%9F%D0%B0%D0%BB%D0%B5%D0%B0%D1%80%D0%BA%D1%82%D0%B8%D0%BA%D0%B0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E%D1%81%D0%BA%D0%B2%D0%B0_(%D1%80%D0%B5%D0%BA%D0%B0)" TargetMode="External"/><Relationship Id="rId3" Type="http://schemas.openxmlformats.org/officeDocument/2006/relationships/hyperlink" Target="https://ru.wikipedia.org/wiki/%D0%97%D0%B0%D0%B4%D0%BE%D0%BD%D1%81%D0%BA" TargetMode="External"/><Relationship Id="rId7" Type="http://schemas.openxmlformats.org/officeDocument/2006/relationships/hyperlink" Target="https://ru.wikipedia.org/wiki/%D0%9A%D0%B0%D0%BB%D1%83%D0%B3%D0%B0" TargetMode="External"/><Relationship Id="rId2" Type="http://schemas.openxmlformats.org/officeDocument/2006/relationships/hyperlink" Target="https://ru.wikipedia.org/wiki/%D0%94%D0%BE%D0%B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E%D0%BA%D0%B0" TargetMode="External"/><Relationship Id="rId5" Type="http://schemas.openxmlformats.org/officeDocument/2006/relationships/hyperlink" Target="https://ru.wikipedia.org/wiki/%D0%A0%D0%B6%D0%B5%D0%B2" TargetMode="External"/><Relationship Id="rId10" Type="http://schemas.openxmlformats.org/officeDocument/2006/relationships/image" Target="../media/image3.jpeg"/><Relationship Id="rId4" Type="http://schemas.openxmlformats.org/officeDocument/2006/relationships/hyperlink" Target="https://ru.wikipedia.org/wiki/%D0%92%D0%BE%D0%BB%D0%B3%D0%B0" TargetMode="External"/><Relationship Id="rId9" Type="http://schemas.openxmlformats.org/officeDocument/2006/relationships/hyperlink" Target="https://ru.wikipedia.org/wiki/%D0%9A%D0%BB%D1%8F%D0%B7%D1%8C%D0%BC%D0%B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F%D1%89%D0%B5%D1%80%D0%B8%D1%86%D1%8B" TargetMode="External"/><Relationship Id="rId3" Type="http://schemas.openxmlformats.org/officeDocument/2006/relationships/hyperlink" Target="https://ru.wikipedia.org/wiki/%D0%A5%D0%B8%D1%89%D0%BD%D1%8B%D0%B5_%D0%BF%D1%82%D0%B8%D1%86%D1%8B" TargetMode="External"/><Relationship Id="rId7" Type="http://schemas.openxmlformats.org/officeDocument/2006/relationships/hyperlink" Target="https://ru.wikipedia.org/wiki/%D0%93%D1%80%D1%8B%D0%B7%D1%83%D0%BD%D1%8B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1%D1%84%D0%B0%D0%B3%D0%BD%D1%83%D0%BC" TargetMode="External"/><Relationship Id="rId5" Type="http://schemas.openxmlformats.org/officeDocument/2006/relationships/hyperlink" Target="https://ru.wikipedia.org/wiki/%D0%A2%D1%80%D0%BE%D0%BF%D0%B8%D0%BA%D0%B8" TargetMode="External"/><Relationship Id="rId10" Type="http://schemas.openxmlformats.org/officeDocument/2006/relationships/hyperlink" Target="https://ru.wikipedia.org/wiki/%D0%93%D0%BD%D0%B5%D0%B7%D0%B4%D0%BE" TargetMode="External"/><Relationship Id="rId4" Type="http://schemas.openxmlformats.org/officeDocument/2006/relationships/hyperlink" Target="https://ru.wikipedia.org/wiki/%D0%A1%D0%BE%D0%BA%D0%BE%D0%BB%D1%8B" TargetMode="External"/><Relationship Id="rId9" Type="http://schemas.openxmlformats.org/officeDocument/2006/relationships/hyperlink" Target="https://ru.wikipedia.org/wiki/%D0%9D%D0%B0%D1%81%D0%B5%D0%BA%D0%BE%D0%BC%D1%8B%D0%B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ru.wikipedia.org/wiki/%D0%9D%D0%B5%D1%80%D0%B5%D1%81%D1%82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1052736"/>
            <a:ext cx="787542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КРАСНАЯ КНИГА</a:t>
            </a:r>
            <a:endParaRPr lang="ru-RU" sz="7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531" y="2253619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Навашинского</a:t>
            </a:r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района Нижегородской области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4293096"/>
            <a:ext cx="44247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Работу выполнили: обучающиеся 4 класса, классный руководитель: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Кустова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Ольга Васильевна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31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5976" y="260648"/>
            <a:ext cx="4608512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Косуля европейская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6" descr="k_088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6273" y="1052736"/>
            <a:ext cx="4809805" cy="535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26078" y="1052736"/>
            <a:ext cx="4117922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КОСУЛЯ, парнокопытное млекопитающее подсемейства косулей семейства оленей, включает до 5 подвидов. Длина косули 1,5 м, масса до 60 кг. Уши длинные, заостренные; хвост короткий. Копыта средних пальцев узкие и острые. Окраска одноцветная, летом ярко рыжая, зимой тускло-сероватая. Зеркало желтовато-белое и не заходит выше корня хвоста. Рога у самцов относительно малы.</a:t>
            </a:r>
          </a:p>
        </p:txBody>
      </p:sp>
    </p:spTree>
    <p:extLst>
      <p:ext uri="{BB962C8B-B14F-4D97-AF65-F5344CB8AC3E}">
        <p14:creationId xmlns:p14="http://schemas.microsoft.com/office/powerpoint/2010/main" val="306722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40152" y="332656"/>
            <a:ext cx="2952328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Крачка малая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Малая крачка / Sterna albifrons / Little tern / Птицы Европ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18523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2080" y="1103399"/>
            <a:ext cx="3600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Вес птицы 45 г, длина 20 см. В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3" tooltip="Брачный наряд"/>
              </a:rPr>
              <a:t>брачном наряде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имеет неполную чёрную шапочку. Лоб и полоски над бровями белые. Клюв жёлтый с чёрным кончиком, лапы желтоватые. Сверху окрас светло-серый, снизу белый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Гнездится на песчаных берегах или на ровных гравийных отмелях крупных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4" tooltip="Река"/>
              </a:rPr>
              <a:t>рек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797152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Кладка состоит из 3-х яиц, отложенных в ямку на песке. Через 21 день высиживания проклёвываются птенцы, которые покидают гнездо в течение 24 часов. Они становятся на крыло уже через 3 недели, на протяжении этого времени их выкармливают родители, пока птенцы сами не смогут нырять за рыбой, пикируя в воду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Кормится на отмелях и в тихих реках мелкой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5" tooltip="Рыбы"/>
              </a:rPr>
              <a:t>рыбой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  <a:hlinkClick r:id="rId6" tooltip="Ракообразные"/>
              </a:rPr>
              <a:t>рачками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u="sng" dirty="0" err="1">
                <a:latin typeface="Arial" panose="020B0604020202020204" pitchFamily="34" charset="0"/>
                <a:cs typeface="Arial" panose="020B0604020202020204" pitchFamily="34" charset="0"/>
                <a:hlinkClick r:id="rId7" tooltip="Моллюск"/>
              </a:rPr>
              <a:t>моллюсками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8" tooltip="Улитка"/>
              </a:rPr>
              <a:t>улитками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и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9" tooltip="Насекомые"/>
              </a:rPr>
              <a:t>насекомыми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913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60032" y="188640"/>
            <a:ext cx="4104456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Лебедь - шипун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C:\Users\ррр\Downloads\703e1d09d491ce274624f0df7eca74b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5996" y="3140968"/>
            <a:ext cx="4320480" cy="3455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9351" y="192869"/>
            <a:ext cx="3756586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От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других видов лебе­дей отличается тем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что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плавая, часто изги­бает шею в виде буквы 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а клюв и голову держит наклонно к воде. Шея более толстая и кажется короче, чем у лебедя-кликуна. Шипун часто сушит крылья, приподняв их над спиной и несколько распушив перья. В полете кричит редко. Голос низкий, сип­лый, слегка дребезжащий. С воды поднимает­ся с трудом, пробегая длинную дорожку и помогая себе ударами крыльев и лап. Полет ровный, стремительный. При взмахах крыльев перья издают ритмичные скрипящие звуки, слышимые на большом расстоянии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. Ареал лебедя-шипуна в виде раз­розненных местонахождений охватывает юг Швеции, Данию, Польшу, устья Дуная,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773415"/>
            <a:ext cx="4752528" cy="2803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Днестра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Кубани, Терека, Сулака. Спорадич­но гнездится в низовьях Волги и Урала, на водоемах Северного и Центрального Казах­стана, в поймах Сырдарьи и Амударьи в их нижнем течении, на Балхаше, на водоемах Монголии и Китая. Восточная граница ареа­ла проходит в Уссурийском крае.</a:t>
            </a:r>
          </a:p>
          <a:p>
            <a:pPr marL="38100" marR="38100" indent="190500" algn="just">
              <a:lnSpc>
                <a:spcPts val="166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69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4288" y="260648"/>
            <a:ext cx="1728192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Махаон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Papilio Machaon imago 0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295681" cy="352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4365104"/>
            <a:ext cx="77048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3" tooltip="Размах крыльев"/>
              </a:rPr>
              <a:t>Размах крыльев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самцов 64—81 мм, самок — 74—95 мм. Основной цвет фона крыльев — интенсивно-жёлтый. Передние крылья с чёрными пятнами и жилками, и с широкой чёрной каймой, с жёлтыми лунообразными пятнами у внешнего края крыла. Задние крылья имеют «хвостики» до 10 мм. Окраска задних крыльев с синими и жёлтыми пятнами, красно-бурый глазок, окружённый чёрным, располагается в углу крыла.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0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4208" y="215374"/>
            <a:ext cx="2520280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Мородунка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10" descr="Фауна - Cтатьи - Каталог статей - Сеймский региональный ланд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4014" y="150152"/>
            <a:ext cx="4536504" cy="32068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12" descr="Птицы от Л до 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90512"/>
            <a:ext cx="3096344" cy="205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4014" y="3356992"/>
            <a:ext cx="90199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Мородунка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 птица отряда  </a:t>
            </a:r>
            <a:r>
              <a:rPr lang="ru-RU" altLang="ru-RU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ржанковых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подотряда куликов, величиной со скворца. Длина тела 23-27 см</a:t>
            </a:r>
            <a:r>
              <a:rPr lang="ru-RU" altLang="ru-RU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весит 60-100 грамм</a:t>
            </a:r>
            <a:r>
              <a:rPr lang="ru-RU" altLang="ru-RU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Оперение верхней стороны тела серовато-бурое с чёрными полосами, нижней стороны - белое. Селится на берегах рек и озёр или на сырых лугах. Гнездо делает на земле,  оно представляет собой небольшую ямку в почве с высокими стенками, выстланную мягкой растительностью. В кладке, как правило, 4 желто - коричневых яйца. Первые кладки </a:t>
            </a:r>
            <a:r>
              <a:rPr lang="ru-RU" altLang="ru-RU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мородунок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нередко погибают из-за разлива рек, и тогда птицы откладывают яйца второй раз. Птенцы появляются через 21-22 дня</a:t>
            </a:r>
            <a:r>
              <a:rPr lang="ru-RU" altLang="ru-RU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Питаются мелкими беспозвоночными, извлекая их из ила или собирая на земле. Эта птица занесена в Красную книгу Нижегородской области</a:t>
            </a:r>
            <a:r>
              <a:rPr lang="ru-RU" altLang="ru-RU" dirty="0">
                <a:solidFill>
                  <a:srgbClr val="FFFF00"/>
                </a:solidFill>
                <a:latin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984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9952" y="116632"/>
            <a:ext cx="4896544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Обыкновенная гадюка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42618"/>
            <a:ext cx="3563301" cy="399330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22325" y="710954"/>
            <a:ext cx="522167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Относительно небольшая змея, чья длина вместе с хвостом обычно не превышает 65 см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 Вес 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взрослой гадюки варьируется в пределах от 50 до 180 г. Большая уплощённая голова с закруглённой мордой заметно отграничена от туловища коротким шейным перехватом. В верхней части головы выделяются три крупных щитка, один из которых — лобный — имеет почти прямоугольную, вытянутую вдоль тела форму и расположен в пространстве между глазами, два оставшихся — теменных — прямо за 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ним. Продолжительность 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жизни может достигать 15, а по отдельным данным и 30 лет. Тем не менее, наблюдения в Швеции показывают, что змеи редко выживают после двух или трёх лет размножения, что с учётом достижения половой зрелости даёт предельный возраст в 5—7 лет. Гадюка быстро адаптируется к любому рельефу, в швейцарских Альпах поднимается до 2600 м над уровнем 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моря.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43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260648"/>
            <a:ext cx="5760640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Обыкновенный зимородок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9704"/>
            <a:ext cx="3744416" cy="38077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44416" y="1124744"/>
            <a:ext cx="51480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Длина крыла 7—8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3" tooltip="Сантиметр"/>
              </a:rPr>
              <a:t>см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вес 25-45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4" tooltip="Грамм"/>
              </a:rPr>
              <a:t>граммов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Имеет яркое оперение, сверху блестящее, голубовато-зеленое, с мелкими светлыми крапинками на голове и крыльях, снизу ржаво-рыжее, полоска через глаз к затылку и горлышко светлые. Голова большая, клюв длинный и прямой, крылья и хвост короткие.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5" tooltip="Самец"/>
              </a:rPr>
              <a:t>Самец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и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6" tooltip="Самка"/>
              </a:rPr>
              <a:t>самка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одинаковые по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7" tooltip="Окрас"/>
              </a:rPr>
              <a:t>окрасу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но самцы чуть крупнее и ярче. Перемещается только с помощью крыльев, так как лапки короткие и не предназначены для длительного перемещения. Оперение зимородка вблизи тусклое; его яркость достигается за счет преломления света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8" tooltip="Перья"/>
              </a:rPr>
              <a:t>перьями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Зимородки любят уединения, увидеть их — редкость. Голос — прерывистый писк «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тиип-тиип-тиип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». Продолжительность жизни примерно 15 лет.</a:t>
            </a:r>
          </a:p>
        </p:txBody>
      </p:sp>
    </p:spTree>
    <p:extLst>
      <p:ext uri="{BB962C8B-B14F-4D97-AF65-F5344CB8AC3E}">
        <p14:creationId xmlns:p14="http://schemas.microsoft.com/office/powerpoint/2010/main" val="51098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15816" y="188640"/>
            <a:ext cx="5976664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Орденская лента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малиновая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1" y="3789040"/>
            <a:ext cx="4536504" cy="28605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603" y="988566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Малиновая орденская лента занесена в ряд региональных красных книг России, в том числе в Красные книги: 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Московской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 Ярославской, Волгоградской, Нижегородской и Смоленской областей. Численность данного вида на территории России медленно сокращается. Основными лимитирующими факторами являются: вырубка широколиственных лесов, ухудшение их состояния вследствие хозяйственного использования и рекреационной нагрузки, химическая обработка дубов. Кроме того, бабочки часто гибнут у источников света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173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79912" y="260648"/>
            <a:ext cx="4968552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Поганка красношейная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Flickr - Rainbirder - Slavonian Grebe (Podiceps auritus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50" y="250914"/>
            <a:ext cx="3554784" cy="248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2744453"/>
            <a:ext cx="84969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Длина тела достигает 20—22 см, масса — 300—570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Весной и летом голова чёрная с пучками рыжих перьев над и за глазами, шея и бока рыжие. Осенью и зимой общая окраска светлая, на голове тёмно-серая шапочка, шея спереди белая. Клюв прямой, чёрный со светлым кончиком. Плывущая птица держит голову чуть откинутой назад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Гнездится на небольших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3" tooltip="Озеро"/>
              </a:rPr>
              <a:t>озёрах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4" tooltip="Старица (русло)"/>
              </a:rPr>
              <a:t>старицах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в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5" tooltip="Пойма"/>
              </a:rPr>
              <a:t>поймах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6" tooltip="Река"/>
              </a:rPr>
              <a:t>рек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зимой мигрирует на морские побережья. Менее осторожна, чем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другие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7" tooltip="Поганковые"/>
              </a:rPr>
              <a:t>поганки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и чаще выходит на берег. На суше держится почти вертикально. Хорошо летает. Питается водными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8" tooltip="Беспозвоночные"/>
              </a:rPr>
              <a:t>беспозвоночными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на зимовке также мелкой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9" tooltip="Рыба"/>
              </a:rPr>
              <a:t>рыбой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за пищей нередко ныряет на значительную глубину. Гнездо плавучее. В кладке от трёх до шести яиц длиной 4,5 см и диаметром 3 см</a:t>
            </a:r>
            <a:r>
              <a:rPr lang="ru-RU" baseline="300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[4]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Пуховые птенцы полосатые. Птица обычно молчалива, но иногда издаёт хриплый визгливый крик, легко отличимый от голоса других поганок.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82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96336" y="260648"/>
            <a:ext cx="1368152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Рысь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Iparkatamotzaranu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112568" cy="505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6096" y="1268760"/>
            <a:ext cx="3707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Нижегородской области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3" tooltip="Рысь"/>
              </a:rPr>
              <a:t>рысь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обычна в лесах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Заволжья.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После ограничения охоты вновь заселила районы междуречья Волги и Оки. В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Предволжье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заселяет лесной массив, тянущийся от верховьев р.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Кудьмы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р. Сережи до р. Оки и верховьев малых рек, впадающих в р. Мокшу.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Нижегородской области рысь немногочисленна и редка. Встречается в таежных районах Заволжья и в крупных лесных массивах юго-запада области.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54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71296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Красная книга – эта книга не совсем обычная. Красный цвет – сигнал тревоги, надвигающейся опасности, внимания, предупреждения.</a:t>
            </a:r>
          </a:p>
          <a:p>
            <a:pPr algn="just"/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слишком ли вольно мы пользуемся щедростью природы? Все только берем и берем.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Красная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книга – это список редких и находящихся под угрозой исчезновения редких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видов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животных с краткими данными об их биологии и распространении.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Красной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книге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кратко рассказано о том, где живут редкие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животные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сколько их осталось.</a:t>
            </a:r>
          </a:p>
          <a:p>
            <a:pPr algn="just"/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Красная книга – это не только сигнал бедствия, но и программа по спасению редких видов, находящихся под угрозой исчезновения.</a:t>
            </a:r>
          </a:p>
          <a:p>
            <a:pPr algn="just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18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6056" y="476672"/>
            <a:ext cx="3024336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Сплюшка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5" y="260648"/>
            <a:ext cx="5018873" cy="435242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76056" y="1196752"/>
            <a:ext cx="37981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Редкий вид, который невозможно отнести к определенной категории из-за недостатка информации. Вид занесен в Красные книги и взят под охрану в Московской , Рязанской , Калужской, Липецкой  областях.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Причины редкости – сокращение площадей пригодных для гнездования биотопов, близость к границе ареала.</a:t>
            </a:r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3830" y="5134295"/>
            <a:ext cx="86666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Заселяет южные и умеренные широты Евразии, на восток – до Забайкалья. Редкий гнездящийся вид Тульской области. Приурочена, по-видимому, к лиственным лесам: гнездование </a:t>
            </a:r>
            <a:r>
              <a:rPr lang="ru-RU" b="1" i="1" dirty="0" err="1">
                <a:latin typeface="Arial" panose="020B0604020202020204" pitchFamily="34" charset="0"/>
                <a:cs typeface="Arial" panose="020B0604020202020204" pitchFamily="34" charset="0"/>
              </a:rPr>
              <a:t>сплюшки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 отмечено для Тульских засек. Современные данные о распределении и численности вида отсутствуют.</a:t>
            </a:r>
          </a:p>
        </p:txBody>
      </p:sp>
    </p:spTree>
    <p:extLst>
      <p:ext uri="{BB962C8B-B14F-4D97-AF65-F5344CB8AC3E}">
        <p14:creationId xmlns:p14="http://schemas.microsoft.com/office/powerpoint/2010/main" val="297158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0072" y="300017"/>
            <a:ext cx="3672408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Серый журавль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Grus grus 1 (Marek Szczepanek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0017"/>
            <a:ext cx="4752528" cy="313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3573016"/>
            <a:ext cx="82089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Это крупная птица: высота около 115 см, размах крыльев 180—200 см; вес самца до 6 кг, самки до 5 кг 900 г. Оперение большей части тела синевато-серое, что позволяет птице маскироваться от врагов среди лесистой местности. Спина и подхвостье несколько темнее, а крылья и брюхо более светлые. Окончания крыльев чёрные. Передняя часть головы, подбородок, верхняя часть шеи и уздечка чёрные либо тёмно-серые. Затылок синевато-серый. По бокам головы имеется белая широкая полоса, начинающаяся под глазами и далее уходящая вниз вдоль шеи. На темени перья почти отсутствуют, а участок голой кожи выглядит красной шапочкой. Клюв светлый. Ноги чёрные. У молодых журавлей перья на голове и шее серые с рыжими окончаниями.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48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8024" y="332656"/>
            <a:ext cx="4032448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Трехпалый дятел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 descr="Picoides tridactylus NAUMAN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72" y="285068"/>
            <a:ext cx="1944216" cy="301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1340768"/>
            <a:ext cx="4968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Трёхпалый дятел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, или 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желтоголовый дятел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— птица семейства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3" tooltip="Дятловые"/>
              </a:rPr>
              <a:t>дятловых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распространённая в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хвойных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смешанных лесах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4" tooltip="Евразия"/>
              </a:rPr>
              <a:t>Евразии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Предпочитает угнетённые, часто заболоченные участки леса. Более обычен на севере ареала, в том числе в сплошной темнохвойной тайге. От других дятлов региона отличается лимонно-жёлтой, а не красной шапочкой перьев на голове. Гнездится парами, в остальное время года ведёт одиночный образ жизни. На большей части территории оседлая птица, на севере Сибири в зимнее время откочёвывает к югу. Питается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5" tooltip="Насекомые"/>
              </a:rPr>
              <a:t>насекомыми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главным образом живущими в гнилой древесине.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4" name="Picture 4" descr="http://im0-tub-ru.yandex.net/i?id=ee09e386f06596fbc0795e6e4e79f50a&amp;n=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52936"/>
            <a:ext cx="2736304" cy="362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85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56176" y="260648"/>
            <a:ext cx="2808312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Чайка малая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4" descr="Определитель птиц / стр. 38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88075" y="112354"/>
            <a:ext cx="4546417" cy="3028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44008" y="1052736"/>
            <a:ext cx="43204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Грациозная и очень маленькая чайка — её длина 24—28 см, размах крыльев 62—69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см,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вес около 100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Помимо размера, выделяется лёгким порхающим, непрямолинейным полётом, напоминающим движения скорее болотных крачек, нежели чаек[5]. В целом имеет сходство с озёрной чайкой, но примерно на треть меньше её и во взрослом оперении отличается полностью чёрной головой.</a:t>
            </a:r>
          </a:p>
          <a:p>
            <a:pPr algn="just"/>
            <a:endParaRPr lang="ru-RU" dirty="0"/>
          </a:p>
        </p:txBody>
      </p:sp>
      <p:pic>
        <p:nvPicPr>
          <p:cNvPr id="5" name="Picture 2" descr="Природа Байкала Фотографии Птицы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107504" y="3645024"/>
            <a:ext cx="4143446" cy="3068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123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52320" y="260648"/>
            <a:ext cx="1440160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Чомга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 descr="Podiceps cristatus 5 (Marek Szczepanek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359834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83968" y="980728"/>
            <a:ext cx="46085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Размером чомга немного меньше утки. Это птица с тонкой шеей, удлинённым, прямым клювом. Спина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буровато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-рыжая, живот, шея и голова белые. В весеннем оперении на голове у чомги вырастают два тёмных пучка перьев, похожих на «ушки» и рыжий «воротничок» вокруг шеи. Зимой этих украшений у птиц нет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dirty="0"/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Чомги строят плавучее гнездо до 60 см в диаметре до 80 см в высоту, куда самка откладывает 3—4 чисто-белых яйца. Однако от близости гниющих растений яйца вскоре становятся бурого цвета. Птенцы вылупляются через 24 дня, они уже опушены и могут плавать. Птенцы прячутся в перьях на спине матери. Летают чомги не очень охотно, но хорошо и быстро.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70" name="Picture 6" descr="Птица Чомга - самая необычная и удивительная птица,живет в воде,ныряет с птенцами на спине, строит дрейфующие гнезд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46" y="3527232"/>
            <a:ext cx="3815566" cy="267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54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4008" y="237998"/>
            <a:ext cx="4320480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Черепаха болотная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library.kiwix.org/wikipedia_ru_all/I/media/E/m/y/s/Emys_orbicularis_2009_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996"/>
            <a:ext cx="4285933" cy="3623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479" y="4005064"/>
            <a:ext cx="82809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Черепаха средних размеров. Длина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карапакса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достигает 12—35 см. Масса черепахи может достигать 1,5 кг.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Панцирь взрослых черепах сверху окрашен в тёмно-оливковый, буро-коричневый или тёмно-бурый, почти чёрный, цвет с мелкими жёлтыми пятнышками, точками или штрихами. Пластрон — тёмно-бурый или желтоватый с размытыми тёмными пятнами. Голова, шея, ноги и хвост черепахи тёмные, с многочисленными жёлтыми пятнами. Глаза с жёлтой, оранжевой или красноватой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радужкой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Края челюстей гладкие, «клюв» отсутствует.</a:t>
            </a:r>
            <a:r>
              <a:rPr lang="ru-RU" baseline="30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[4]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 descr="http://library.kiwix.org/wikipedia_ru_all/I/media/E/m/y/s/Emys-Bab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849" y="1195728"/>
            <a:ext cx="3540781" cy="265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83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81400" y="309857"/>
            <a:ext cx="2736304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Бурый ушан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Plecotus auritus 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7" y="322354"/>
            <a:ext cx="4534020" cy="340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0" y="1197509"/>
            <a:ext cx="42643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Бурый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или 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обыкновенный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ушан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—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один из видов рода </a:t>
            </a: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  <a:hlinkClick r:id="rId3" tooltip="Ушаны"/>
              </a:rPr>
              <a:t>ушанов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из семейства обыкновенных летучих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мышей.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От остальных палеарктических представителей семейства ушаны отличаются очень длинными ушами (по длине почти равными предплечьям). У спящих зверьков уши заложены назад и спрятаны под крылья.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6785" y="4027004"/>
            <a:ext cx="8892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Распространен по всей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4" tooltip="Палеарктика"/>
              </a:rPr>
              <a:t>Палеарктике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от Португалии на западе до Камчатки на востоке, от Северной Африки, Палестины, Ирана и Центрального Китая на юге до 60—62 градуса с. ш. на севере.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Летом днюет в различных естественных (щели под отставшей корой, дупла деревьев, пещеры) и искусственных убежищах (чердаки и щели домов), поздней ночью вылетает на кормежку. Нередко ловит насекомых или пауков, сидящих на листьях или ветвях, при этом умеет зависать в воздухе перед добычей, быстро взмахивая крыльями. Зимует в естественных пещерах или искусственных подземных сооружениях. Самки приносят по одному, реже по два детёныша.</a:t>
            </a: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1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исунок русской выхухол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86"/>
          <a:stretch/>
        </p:blipFill>
        <p:spPr bwMode="auto">
          <a:xfrm>
            <a:off x="4600320" y="3501008"/>
            <a:ext cx="428625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88025" y="116632"/>
            <a:ext cx="4187916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Русский выхухоль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4700" y="701407"/>
            <a:ext cx="87512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Тело овальной обтекаемой формы с небольшими ушками и глазками покрыто водонепроницаемой густой шерсткой, а перепонки на лапках помогают зверьку не только рыть норки под землей, но и хорошо и быстро плавать и глубоко нырять в поисках корма.</a:t>
            </a:r>
          </a:p>
          <a:p>
            <a:pPr algn="just"/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Взрослая особь выхухоли обычно не бывает в длину более 50 сантиметров, причем половину этой длины занимает хвост. Весит он в основном около полкилограмма.</a:t>
            </a:r>
          </a:p>
          <a:p>
            <a:pPr algn="just"/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Очень интересное строение имеет мех зверька. Шерстяные волоски у основания немного тоньше, чем сверху, что обеспечивает телу большую теплоизоляцию, а меху прочность. По цвету: на спинке мех темнее и приобретает темно-коричневую или серую окраску, а брюшко окрашено в серебристо-серый цвет.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22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245546"/>
            <a:ext cx="55446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Дерево, трава, цветок и птица</a:t>
            </a:r>
          </a:p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всегда умеют защититься.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будут уничтожены они,</a:t>
            </a:r>
          </a:p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планете мы останемся одни.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932221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Красная книга</a:t>
            </a:r>
            <a:endParaRPr lang="ru-RU" sz="4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8252" y="2699324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учит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2677099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о</a:t>
            </a:r>
            <a:r>
              <a:rPr lang="ru-RU" sz="4000" dirty="0" smtClean="0">
                <a:latin typeface="Arial Black" panose="020B0A04020102020204" pitchFamily="34" charset="0"/>
              </a:rPr>
              <a:t>хранять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79527" y="3421977"/>
            <a:ext cx="3012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и</a:t>
            </a:r>
            <a:r>
              <a:rPr lang="ru-RU" sz="4000" dirty="0" smtClean="0">
                <a:latin typeface="Arial Black" panose="020B0A04020102020204" pitchFamily="34" charset="0"/>
              </a:rPr>
              <a:t> беречь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4714757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Arial Black" panose="020B0A04020102020204" pitchFamily="34" charset="0"/>
              </a:rPr>
              <a:t>п</a:t>
            </a:r>
            <a:r>
              <a:rPr lang="ru-RU" sz="4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рироду!</a:t>
            </a:r>
            <a:endParaRPr lang="ru-RU" sz="4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33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7400" y="1268760"/>
            <a:ext cx="7686600" cy="457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просто храм,</a:t>
            </a:r>
            <a:b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храм науки,</a:t>
            </a:r>
            <a:b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есть ещё природы храм –</a:t>
            </a:r>
            <a:b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лесами, тянущими руки</a:t>
            </a:r>
            <a:b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Навстречу солнцу и ветрам.</a:t>
            </a:r>
            <a:b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свят в любое время суток,</a:t>
            </a:r>
            <a:b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 для нас в жару и стынь.</a:t>
            </a:r>
            <a:b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Входи сюда, будь сердцем чуток,</a:t>
            </a:r>
            <a:b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оскверняй её святынь.</a:t>
            </a:r>
          </a:p>
        </p:txBody>
      </p:sp>
    </p:spTree>
    <p:extLst>
      <p:ext uri="{BB962C8B-B14F-4D97-AF65-F5344CB8AC3E}">
        <p14:creationId xmlns:p14="http://schemas.microsoft.com/office/powerpoint/2010/main" val="410951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892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В 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нашей стране Красная книга        </a:t>
            </a:r>
            <a:b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вышла в 1978 году. Она </a:t>
            </a:r>
            <a:b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называлась Красная книга СССР.                 </a:t>
            </a:r>
            <a:b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Сначала все сведения о редких и </a:t>
            </a:r>
            <a:b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исчезающих видах животных и </a:t>
            </a:r>
            <a:b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растений уместились в одном томе. Но позже выяснилось, что в защите нуждается значительно большее число видов. Поэтому второе издание Красной книги СССР вышло в 1984 году в двух томах. В них о каждом животном и растении кратко, но точно сказано всё: насколько бедственно его положение, в каких краях встречается, в каких лесах обитает, по каким причинам исчезает. Но главное – что надо сделать, чтобы уберечь от вымирания.</a:t>
            </a:r>
            <a:b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15" descr="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1954213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32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0112" y="260648"/>
            <a:ext cx="3312368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Осетр русский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869629"/>
            <a:ext cx="63367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прошлом русский осётр был весьма распространён, его ареал был весьма широк: в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2" tooltip="Дон"/>
              </a:rPr>
              <a:t>Дону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он поднимался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  <a:hlinkClick r:id="rId3" tooltip="Задонск"/>
              </a:rPr>
              <a:t>Задонска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4" tooltip="Волга"/>
              </a:rPr>
              <a:t>Волге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до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5" tooltip="Ржев"/>
              </a:rPr>
              <a:t>Ржева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6" tooltip="Ока"/>
              </a:rPr>
              <a:t>Оке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— до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7" tooltip="Калуга"/>
              </a:rPr>
              <a:t>Калуги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встречался в реке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8" tooltip="Москва (река)"/>
              </a:rPr>
              <a:t>Москве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 бассейне 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  <a:hlinkClick r:id="rId9" tooltip="Клязьма"/>
              </a:rPr>
              <a:t>Клязьмы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настоящее время численность остающихся популяций практически полностью поддерживается за счёт искусственного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воспроизводства.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Именно русский осётр положил начало промышленному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осетроводству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1955. 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Встречаются экземпляры до 80 кг, длиной до 2,3 метров. Питается беспозвоночными, моллюсками, рыбой.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Waxdick (Acipenser gueldenstaedtii ) - crop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33056"/>
            <a:ext cx="7488832" cy="276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81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28184" y="188640"/>
            <a:ext cx="2736304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Белорыбица</a:t>
            </a:r>
            <a:endParaRPr lang="ru-RU" sz="3600" b="1" dirty="0"/>
          </a:p>
        </p:txBody>
      </p:sp>
      <p:pic>
        <p:nvPicPr>
          <p:cNvPr id="2050" name="Picture 2" descr="Stenodus nel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07012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Белорыбиц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7" t="5819" r="13776" b="10183"/>
          <a:stretch/>
        </p:blipFill>
        <p:spPr bwMode="auto">
          <a:xfrm>
            <a:off x="6084168" y="1484784"/>
            <a:ext cx="275430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797152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Немногие теперь знают вкус этой рыбы. А ведь каких–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нибудь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70 лет назад она была промысловой, ценилась дороже осетра и простому люду была не по карману.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12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4288" y="404664"/>
            <a:ext cx="1584176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ыдра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Fischotter, Lutra Lut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968552" cy="330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4509120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Выдра — крупный зверь с вытянутым гибким телом обтекаемой формы. Длина тела — 55—95 см, хвоста — 26—55 см, масса — 6—10 кг. Лапы короткие, с плавательными перепонками. Хвост мускулистый, не пушистый.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Окраска меха: сверху тёмно-бурая, снизу светлая, серебристая.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34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26707" y="172791"/>
            <a:ext cx="3421382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Глухая кукушка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8" descr="Я.ру закрыт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28"/>
          <a:stretch/>
        </p:blipFill>
        <p:spPr>
          <a:xfrm>
            <a:off x="5626707" y="1123203"/>
            <a:ext cx="3491041" cy="482453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757566"/>
            <a:ext cx="544719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 </a:t>
            </a: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Птица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отряда  </a:t>
            </a:r>
            <a:r>
              <a:rPr lang="ru-RU" altLang="ru-RU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Кукушкообразных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величиной с горлицу, похожа на обыкновенную кукушку. Длина тела 30-45см</a:t>
            </a:r>
            <a:r>
              <a:rPr lang="ru-RU" altLang="ru-RU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весит около 100 грамм</a:t>
            </a:r>
            <a:r>
              <a:rPr lang="ru-RU" altLang="ru-RU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Имеет длинные маховые и рулевые перья.</a:t>
            </a:r>
            <a:r>
              <a:rPr lang="ru-RU" altLang="ru-RU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взрослых птиц  спина сизая, хвост темно – серый, горло, зоб и грудь – светло серые. Остальная часть оперения белая с темно поперечной полосатостью. Обитатель высокоствольных старых лесов — хвойных и широколиственных.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Как и обыкновенная кукушка, подбрасывает яйца в гнезда других видов птиц. Птенцы появляются через 12 суток</a:t>
            </a:r>
            <a:r>
              <a:rPr lang="ru-RU" altLang="ru-RU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Вылупившийся кукушонок в течение первых двух суток выбрасывает птенцов вида-воспитателя. Птенец покидает гнездо на 17-19 день, но приемные родители продолжают кормить его еще некоторое время. Питается взрослая кукушка-  крупными насекомыми и их личинками, в первую очередь, мохнатыми гусеницами шелкопрядов. </a:t>
            </a:r>
          </a:p>
        </p:txBody>
      </p:sp>
    </p:spTree>
    <p:extLst>
      <p:ext uri="{BB962C8B-B14F-4D97-AF65-F5344CB8AC3E}">
        <p14:creationId xmlns:p14="http://schemas.microsoft.com/office/powerpoint/2010/main" val="349796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8264" y="260648"/>
            <a:ext cx="1944216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Дербник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Falco columbarius M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240360" cy="486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79912" y="970548"/>
            <a:ext cx="49685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3" tooltip="Хищные птицы"/>
              </a:rPr>
              <a:t>хищная птица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мелкий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4" tooltip="Соколы"/>
              </a:rPr>
              <a:t>сокол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Распространённый, но достаточно редкий вид. Гнездится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лесной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лесостепной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зоне.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большей части территории перелётная птица, зимует к западу и югу от гнездового ареала, в отдельных случаях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достигая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5" tooltip="Тропики"/>
              </a:rPr>
              <a:t>тропиков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Предпочтение отдаёт открытым пространствам — долинам рек,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6" tooltip="Сфагнум"/>
              </a:rPr>
              <a:t>сфагновым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болотам, степи, редколесью, морским побережьям. Сплошного тёмного леса избегает, однако в сезон размножения часто встречается на опушках. Охотится в основном на мелких птиц, в меньшей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степени на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7" tooltip="Грызуны"/>
              </a:rPr>
              <a:t>грызунов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8" tooltip="Ящерицы"/>
              </a:rPr>
              <a:t>ящериц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и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9" tooltip="Насекомые"/>
              </a:rPr>
              <a:t>насекомых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10" tooltip="Гнездо"/>
              </a:rPr>
              <a:t>Гнездо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устраивает на земле, на деревьях, в нишах скал. 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4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8024" y="260648"/>
            <a:ext cx="4176464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Каспийская минога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052736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Существует две формы каспийской миноги. Мелкая разновидность имеет длину до 31 сантиметра. Более крупная достигает длины 55 сантиметров и веса до 200 граммов. Как и все миноги, имеет круглый рот и скелет без костей. На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2" tooltip="Нерест"/>
              </a:rPr>
              <a:t>нерест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миноги поднимаются вверх по рекам. Ход начинается в конце сентября и продолжается до середины декабря. 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http://im0-tub-ru.yandex.net/i?id=f96174466f0e1471d0b7dc33567f59dc&amp;n=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5832648" cy="317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17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Красная книга Навашинского района" id="{D5DCB4B7-62D2-4C91-88A0-4B6AC4F818CC}" vid="{98DC4A91-C046-447C-B3F9-E00B84AACD6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1028</Words>
  <Application>Microsoft Office PowerPoint</Application>
  <PresentationFormat>Экран (4:3)</PresentationFormat>
  <Paragraphs>85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Arial Black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38</cp:revision>
  <dcterms:created xsi:type="dcterms:W3CDTF">2015-04-13T10:53:20Z</dcterms:created>
  <dcterms:modified xsi:type="dcterms:W3CDTF">2015-04-20T08:32:04Z</dcterms:modified>
</cp:coreProperties>
</file>