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58" r:id="rId6"/>
    <p:sldId id="259" r:id="rId7"/>
    <p:sldId id="263" r:id="rId8"/>
    <p:sldId id="260"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25.11.2014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jupiters.narod.ru/doma/rd_29.jpg"/>
          <p:cNvPicPr>
            <a:picLocks noChangeAspect="1" noChangeArrowheads="1"/>
          </p:cNvPicPr>
          <p:nvPr/>
        </p:nvPicPr>
        <p:blipFill>
          <a:blip r:embed="rId2" cstate="print"/>
          <a:srcRect/>
          <a:stretch>
            <a:fillRect/>
          </a:stretch>
        </p:blipFill>
        <p:spPr bwMode="auto">
          <a:xfrm>
            <a:off x="1071538" y="0"/>
            <a:ext cx="4071966" cy="3288896"/>
          </a:xfrm>
          <a:prstGeom prst="rect">
            <a:avLst/>
          </a:prstGeom>
          <a:noFill/>
        </p:spPr>
      </p:pic>
      <p:sp>
        <p:nvSpPr>
          <p:cNvPr id="4" name="TextBox 3"/>
          <p:cNvSpPr txBox="1"/>
          <p:nvPr/>
        </p:nvSpPr>
        <p:spPr>
          <a:xfrm>
            <a:off x="1142976" y="3286125"/>
            <a:ext cx="8001024" cy="2554545"/>
          </a:xfrm>
          <a:prstGeom prst="rect">
            <a:avLst/>
          </a:prstGeom>
          <a:noFill/>
        </p:spPr>
        <p:txBody>
          <a:bodyPr wrap="square" rtlCol="0">
            <a:spAutoFit/>
          </a:bodyPr>
          <a:lstStyle/>
          <a:p>
            <a:r>
              <a:rPr lang="ru-RU" sz="4000" b="1" i="1" dirty="0" smtClean="0">
                <a:solidFill>
                  <a:schemeClr val="tx2"/>
                </a:solidFill>
                <a:effectLst>
                  <a:outerShdw blurRad="50800" dist="38100" algn="tr" rotWithShape="0">
                    <a:prstClr val="black">
                      <a:alpha val="40000"/>
                    </a:prstClr>
                  </a:outerShdw>
                </a:effectLst>
                <a:latin typeface="Arial" pitchFamily="34" charset="0"/>
                <a:cs typeface="Arial" pitchFamily="34" charset="0"/>
              </a:rPr>
              <a:t>"Их имена в названиях улиц.</a:t>
            </a:r>
            <a:endParaRPr lang="ru-RU" sz="4000" dirty="0" smtClean="0">
              <a:solidFill>
                <a:schemeClr val="tx2"/>
              </a:solidFill>
              <a:latin typeface="Arial" pitchFamily="34" charset="0"/>
              <a:cs typeface="Arial" pitchFamily="34" charset="0"/>
            </a:endParaRPr>
          </a:p>
          <a:p>
            <a:r>
              <a:rPr lang="ru-RU" sz="4000" b="1" i="1" dirty="0" smtClean="0">
                <a:solidFill>
                  <a:schemeClr val="tx2"/>
                </a:solidFill>
                <a:effectLst>
                  <a:outerShdw blurRad="50800" dist="38100" algn="tr" rotWithShape="0">
                    <a:prstClr val="black">
                      <a:alpha val="40000"/>
                    </a:prstClr>
                  </a:outerShdw>
                </a:effectLst>
                <a:latin typeface="Arial" pitchFamily="34" charset="0"/>
                <a:cs typeface="Arial" pitchFamily="34" charset="0"/>
              </a:rPr>
              <a:t>Улица им. П.И. Зубова"</a:t>
            </a:r>
            <a:endParaRPr lang="ru-RU" sz="4000" dirty="0" smtClean="0">
              <a:solidFill>
                <a:schemeClr val="tx2"/>
              </a:solidFill>
              <a:latin typeface="Arial" pitchFamily="34" charset="0"/>
              <a:cs typeface="Arial" pitchFamily="34" charset="0"/>
            </a:endParaRPr>
          </a:p>
          <a:p>
            <a:r>
              <a:rPr lang="ru-RU" sz="4000" dirty="0" smtClean="0">
                <a:solidFill>
                  <a:schemeClr val="tx2"/>
                </a:solidFill>
                <a:latin typeface="Arial" pitchFamily="34" charset="0"/>
                <a:cs typeface="Arial" pitchFamily="34" charset="0"/>
              </a:rPr>
              <a:t> </a:t>
            </a:r>
          </a:p>
          <a:p>
            <a:endParaRPr lang="ru-RU" sz="4000" dirty="0">
              <a:solidFill>
                <a:schemeClr val="tx2"/>
              </a:solidFill>
              <a:latin typeface="Arial" pitchFamily="34" charset="0"/>
              <a:cs typeface="Arial" pitchFamily="34" charset="0"/>
            </a:endParaRPr>
          </a:p>
        </p:txBody>
      </p:sp>
      <p:sp>
        <p:nvSpPr>
          <p:cNvPr id="5" name="TextBox 4"/>
          <p:cNvSpPr txBox="1"/>
          <p:nvPr/>
        </p:nvSpPr>
        <p:spPr>
          <a:xfrm>
            <a:off x="4357654" y="4286256"/>
            <a:ext cx="4786346" cy="2862322"/>
          </a:xfrm>
          <a:prstGeom prst="rect">
            <a:avLst/>
          </a:prstGeom>
          <a:noFill/>
        </p:spPr>
        <p:txBody>
          <a:bodyPr wrap="square" rtlCol="0">
            <a:spAutoFit/>
          </a:bodyPr>
          <a:lstStyle/>
          <a:p>
            <a:pPr algn="r"/>
            <a:r>
              <a:rPr lang="ru-RU" u="sng" dirty="0" smtClean="0"/>
              <a:t>Выполнила: </a:t>
            </a:r>
            <a:endParaRPr lang="ru-RU" dirty="0" smtClean="0"/>
          </a:p>
          <a:p>
            <a:pPr algn="r"/>
            <a:r>
              <a:rPr lang="ru-RU" b="1" i="1" dirty="0" err="1" smtClean="0"/>
              <a:t>Карнаева</a:t>
            </a:r>
            <a:r>
              <a:rPr lang="ru-RU" b="1" i="1" dirty="0" smtClean="0"/>
              <a:t> Ирина</a:t>
            </a:r>
            <a:r>
              <a:rPr lang="ru-RU" dirty="0" smtClean="0"/>
              <a:t>, ученица 3 класса</a:t>
            </a:r>
          </a:p>
          <a:p>
            <a:pPr algn="r"/>
            <a:r>
              <a:rPr lang="ru-RU" dirty="0" smtClean="0"/>
              <a:t>МБОУ СОШ №2</a:t>
            </a:r>
          </a:p>
          <a:p>
            <a:pPr algn="r"/>
            <a:r>
              <a:rPr lang="ru-RU" dirty="0" smtClean="0"/>
              <a:t>                                                                                           Возраст: 9 лет</a:t>
            </a:r>
          </a:p>
          <a:p>
            <a:pPr algn="r"/>
            <a:r>
              <a:rPr lang="ru-RU" dirty="0" smtClean="0"/>
              <a:t>                                                                                      </a:t>
            </a:r>
            <a:r>
              <a:rPr lang="ru-RU" u="sng" dirty="0" smtClean="0"/>
              <a:t>Руководитель:</a:t>
            </a:r>
            <a:r>
              <a:rPr lang="ru-RU" dirty="0" smtClean="0"/>
              <a:t> </a:t>
            </a:r>
            <a:r>
              <a:rPr lang="ru-RU" b="1" i="1" dirty="0" err="1" smtClean="0"/>
              <a:t>Кустова</a:t>
            </a:r>
            <a:r>
              <a:rPr lang="ru-RU" b="1" i="1" dirty="0" smtClean="0"/>
              <a:t> О.В.</a:t>
            </a:r>
            <a:r>
              <a:rPr lang="ru-RU" dirty="0" smtClean="0"/>
              <a:t>   </a:t>
            </a:r>
          </a:p>
          <a:p>
            <a:pPr algn="r"/>
            <a:r>
              <a:rPr lang="ru-RU" dirty="0" smtClean="0"/>
              <a:t>учитель начальных классов                                                </a:t>
            </a:r>
          </a:p>
          <a:p>
            <a:pPr algn="r"/>
            <a:r>
              <a:rPr lang="ru-RU" dirty="0" smtClean="0"/>
              <a:t> </a:t>
            </a:r>
          </a:p>
          <a:p>
            <a:pPr algn="r"/>
            <a:endParaRPr lang="ru-RU" dirty="0"/>
          </a:p>
        </p:txBody>
      </p:sp>
      <p:sp>
        <p:nvSpPr>
          <p:cNvPr id="6" name="TextBox 5"/>
          <p:cNvSpPr txBox="1"/>
          <p:nvPr/>
        </p:nvSpPr>
        <p:spPr>
          <a:xfrm>
            <a:off x="4572000" y="2285992"/>
            <a:ext cx="4929222" cy="923330"/>
          </a:xfrm>
          <a:prstGeom prst="rect">
            <a:avLst/>
          </a:prstGeom>
          <a:noFill/>
        </p:spPr>
        <p:txBody>
          <a:bodyPr wrap="square" rtlCol="0">
            <a:spAutoFit/>
          </a:bodyPr>
          <a:lstStyle/>
          <a:p>
            <a:pPr algn="ctr"/>
            <a:r>
              <a:rPr lang="ru-RU" b="1" i="1" dirty="0" smtClean="0"/>
              <a:t>ИССЛЕДОВАТЕЛЬСКИЙ ПРОЕКТ </a:t>
            </a:r>
            <a:endParaRPr lang="ru-RU" dirty="0" smtClean="0"/>
          </a:p>
          <a:p>
            <a:pPr algn="ctr"/>
            <a:r>
              <a:rPr lang="ru-RU" b="1" i="1" dirty="0" smtClean="0"/>
              <a:t>по теме:</a:t>
            </a:r>
            <a:endParaRPr lang="ru-RU" dirty="0" smtClean="0"/>
          </a:p>
          <a:p>
            <a:pPr algn="ct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214414" y="1285860"/>
            <a:ext cx="7327647" cy="255454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8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a:t>
            </a:r>
          </a:p>
          <a:p>
            <a:pPr algn="ctr"/>
            <a:r>
              <a:rPr lang="ru-RU" sz="8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за внимание</a:t>
            </a:r>
            <a:endParaRPr lang="ru-RU" sz="8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596" y="0"/>
            <a:ext cx="4143404" cy="1200329"/>
          </a:xfrm>
          <a:prstGeom prst="rect">
            <a:avLst/>
          </a:prstGeom>
          <a:noFill/>
        </p:spPr>
        <p:txBody>
          <a:bodyPr wrap="square" rtlCol="0">
            <a:spAutoFit/>
          </a:bodyPr>
          <a:lstStyle/>
          <a:p>
            <a:pPr algn="r"/>
            <a:r>
              <a:rPr lang="ru-RU" i="1" dirty="0" smtClean="0"/>
              <a:t>Помни – мира не узнаешь, не зная</a:t>
            </a:r>
            <a:endParaRPr lang="ru-RU" dirty="0" smtClean="0"/>
          </a:p>
          <a:p>
            <a:pPr algn="r"/>
            <a:r>
              <a:rPr lang="ru-RU" i="1" dirty="0" smtClean="0"/>
              <a:t>                                         края своего…</a:t>
            </a:r>
            <a:endParaRPr lang="ru-RU" dirty="0" smtClean="0"/>
          </a:p>
          <a:p>
            <a:pPr algn="r"/>
            <a:r>
              <a:rPr lang="ru-RU" b="1" dirty="0" smtClean="0"/>
              <a:t> </a:t>
            </a:r>
            <a:endParaRPr lang="ru-RU" dirty="0" smtClean="0"/>
          </a:p>
          <a:p>
            <a:pPr algn="r"/>
            <a:endParaRPr lang="ru-RU" dirty="0"/>
          </a:p>
        </p:txBody>
      </p:sp>
      <p:sp>
        <p:nvSpPr>
          <p:cNvPr id="5" name="TextBox 4"/>
          <p:cNvSpPr txBox="1"/>
          <p:nvPr/>
        </p:nvSpPr>
        <p:spPr>
          <a:xfrm>
            <a:off x="857224" y="785794"/>
            <a:ext cx="8286776" cy="3970318"/>
          </a:xfrm>
          <a:prstGeom prst="rect">
            <a:avLst/>
          </a:prstGeom>
          <a:noFill/>
        </p:spPr>
        <p:txBody>
          <a:bodyPr wrap="square" rtlCol="0">
            <a:spAutoFit/>
          </a:bodyPr>
          <a:lstStyle/>
          <a:p>
            <a:r>
              <a:rPr lang="ru-RU" dirty="0" smtClean="0"/>
              <a:t>На карте </a:t>
            </a:r>
            <a:r>
              <a:rPr lang="ru-RU" dirty="0" err="1" smtClean="0"/>
              <a:t>Навашинского</a:t>
            </a:r>
            <a:r>
              <a:rPr lang="ru-RU" dirty="0" smtClean="0"/>
              <a:t> района невозможно отыскать поселок под названием </a:t>
            </a:r>
            <a:r>
              <a:rPr lang="ru-RU" dirty="0" err="1" smtClean="0"/>
              <a:t>Липня</a:t>
            </a:r>
            <a:r>
              <a:rPr lang="ru-RU" dirty="0" smtClean="0"/>
              <a:t>, но он живет в памяти людей. Из поколения в поколение передаются рассказы о быте </a:t>
            </a:r>
            <a:r>
              <a:rPr lang="ru-RU" dirty="0" err="1" smtClean="0"/>
              <a:t>липненских</a:t>
            </a:r>
            <a:r>
              <a:rPr lang="ru-RU" dirty="0" smtClean="0"/>
              <a:t> крестьян, о красоте окружающей природы, о событиях, связанных с тем или иным уголком родной земли, о людях, чьи судьбы вплелись в историю Липни.</a:t>
            </a:r>
          </a:p>
          <a:p>
            <a:r>
              <a:rPr lang="ru-RU" dirty="0" smtClean="0"/>
              <a:t>С 23 декабря 1957 года при образовании города Навашино </a:t>
            </a:r>
            <a:r>
              <a:rPr lang="ru-RU" dirty="0" err="1" smtClean="0"/>
              <a:t>Липня</a:t>
            </a:r>
            <a:r>
              <a:rPr lang="ru-RU" dirty="0" smtClean="0"/>
              <a:t> стала его южной частью и перестала существовать как самостоятельный населенный пункт. </a:t>
            </a:r>
          </a:p>
          <a:p>
            <a:r>
              <a:rPr lang="ru-RU" dirty="0" smtClean="0"/>
              <a:t>Поселок слился с городом, но улицы и история улиц остались. Много улиц разных, но наибольший интерес для меня представляют улицы, носящие имена и фамилии людей.</a:t>
            </a:r>
          </a:p>
          <a:p>
            <a:r>
              <a:rPr lang="ru-RU" dirty="0" smtClean="0"/>
              <a:t>Я живу на улице П.И.Зубова и мне всегда было интересно знать, почему она так называется.</a:t>
            </a:r>
          </a:p>
          <a:p>
            <a:endParaRPr lang="ru-RU" dirty="0"/>
          </a:p>
        </p:txBody>
      </p:sp>
      <p:sp>
        <p:nvSpPr>
          <p:cNvPr id="6" name="TextBox 5"/>
          <p:cNvSpPr txBox="1"/>
          <p:nvPr/>
        </p:nvSpPr>
        <p:spPr>
          <a:xfrm>
            <a:off x="1071538" y="5214950"/>
            <a:ext cx="7643866" cy="369332"/>
          </a:xfrm>
          <a:prstGeom prst="rect">
            <a:avLst/>
          </a:prstGeom>
          <a:noFill/>
        </p:spPr>
        <p:txBody>
          <a:bodyPr wrap="square" rtlCol="0">
            <a:spAutoFit/>
          </a:bodyPr>
          <a:lstStyle/>
          <a:p>
            <a:r>
              <a:rPr lang="ru-RU" dirty="0" smtClean="0"/>
              <a:t> </a:t>
            </a:r>
            <a:r>
              <a:rPr lang="ru-RU" b="1" dirty="0" smtClean="0"/>
              <a:t>Цель проекта - </a:t>
            </a:r>
            <a:r>
              <a:rPr lang="ru-RU" dirty="0" smtClean="0"/>
              <a:t>узнать, кто такой П.И.Зубов и какой подвиг он совершил.</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85852" y="785794"/>
            <a:ext cx="7215238" cy="2862322"/>
          </a:xfrm>
          <a:prstGeom prst="rect">
            <a:avLst/>
          </a:prstGeom>
          <a:noFill/>
        </p:spPr>
        <p:txBody>
          <a:bodyPr wrap="square" rtlCol="0">
            <a:spAutoFit/>
          </a:bodyPr>
          <a:lstStyle/>
          <a:p>
            <a:r>
              <a:rPr lang="ru-RU" b="1" u="sng" dirty="0" smtClean="0"/>
              <a:t>Задачи:</a:t>
            </a:r>
            <a:endParaRPr lang="ru-RU" dirty="0" smtClean="0"/>
          </a:p>
          <a:p>
            <a:pPr lvl="0"/>
            <a:r>
              <a:rPr lang="ru-RU" dirty="0" smtClean="0"/>
              <a:t>Найти и изучить литературу о П.И.Зубове.</a:t>
            </a:r>
          </a:p>
          <a:p>
            <a:pPr lvl="0"/>
            <a:r>
              <a:rPr lang="ru-RU" dirty="0" smtClean="0"/>
              <a:t>На основе полученных данных проследить жизненный путь П.И.Зубова.</a:t>
            </a:r>
          </a:p>
          <a:p>
            <a:pPr lvl="0"/>
            <a:r>
              <a:rPr lang="ru-RU" dirty="0" smtClean="0"/>
              <a:t>Выявить и осознать его заслуги перед Родиной.</a:t>
            </a:r>
          </a:p>
          <a:p>
            <a:pPr lvl="0"/>
            <a:r>
              <a:rPr lang="ru-RU" dirty="0" smtClean="0"/>
              <a:t>Обобщить полученные данные. </a:t>
            </a:r>
          </a:p>
          <a:p>
            <a:r>
              <a:rPr lang="ru-RU" b="1" dirty="0" smtClean="0"/>
              <a:t>    Гипотеза: </a:t>
            </a:r>
            <a:r>
              <a:rPr lang="ru-RU" dirty="0" smtClean="0"/>
              <a:t>можно предположить, что если улица города носит имя П.И.Зубова, значит это был известный  человек своего времени, в честь которого и назвали улицу.</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57290" y="500042"/>
            <a:ext cx="7500990" cy="646331"/>
          </a:xfrm>
          <a:prstGeom prst="rect">
            <a:avLst/>
          </a:prstGeom>
          <a:noFill/>
        </p:spPr>
        <p:txBody>
          <a:bodyPr wrap="square" rtlCol="0">
            <a:spAutoFit/>
          </a:bodyPr>
          <a:lstStyle/>
          <a:p>
            <a:r>
              <a:rPr lang="ru-RU" dirty="0" smtClean="0"/>
              <a:t>Раньше эта улица называлась Зеленая. Такое название она получила, наверное, потому что вся утопала в зелени дубов, лип и берез.</a:t>
            </a:r>
            <a:endParaRPr lang="ru-RU" dirty="0"/>
          </a:p>
        </p:txBody>
      </p:sp>
      <p:pic>
        <p:nvPicPr>
          <p:cNvPr id="7170" name="Picture 2" descr="http://img.rosrealt.ru/pics/house/2013/Aug/600_130829_1377758887_0.jpg"/>
          <p:cNvPicPr>
            <a:picLocks noChangeAspect="1" noChangeArrowheads="1"/>
          </p:cNvPicPr>
          <p:nvPr/>
        </p:nvPicPr>
        <p:blipFill>
          <a:blip r:embed="rId2" cstate="print"/>
          <a:srcRect/>
          <a:stretch>
            <a:fillRect/>
          </a:stretch>
        </p:blipFill>
        <p:spPr bwMode="auto">
          <a:xfrm>
            <a:off x="1571604" y="1285860"/>
            <a:ext cx="6858048" cy="51435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00562" y="357166"/>
            <a:ext cx="4357718" cy="5632311"/>
          </a:xfrm>
          <a:prstGeom prst="rect">
            <a:avLst/>
          </a:prstGeom>
          <a:noFill/>
        </p:spPr>
        <p:txBody>
          <a:bodyPr wrap="square" rtlCol="0">
            <a:spAutoFit/>
          </a:bodyPr>
          <a:lstStyle/>
          <a:p>
            <a:r>
              <a:rPr lang="ru-RU" dirty="0" smtClean="0"/>
              <a:t>Именно на этой улице жил Зубов Павел Иванович. Воспитывался он в семье рабочих. Ничем не отличался от тысячи других своих сверстников. Когда фашисты вероломно напали на нашу Родину, на защиту ее от врагов встали все советские люди, способные держать оружие. Получил повестку и Павел Иванович. Вскоре он был уже на фронте. Началась нелегкая, полная тревог и лишений боевая жизнь. </a:t>
            </a:r>
          </a:p>
          <a:p>
            <a:r>
              <a:rPr lang="ru-RU" dirty="0" smtClean="0"/>
              <a:t>26 марта 1944 года разведгруппа во главе с командиром Зубовым Павлом Ивановичем уже в шестой раз за этот день пришла в село </a:t>
            </a:r>
            <a:r>
              <a:rPr lang="ru-RU" dirty="0" err="1" smtClean="0"/>
              <a:t>Лозово</a:t>
            </a:r>
            <a:r>
              <a:rPr lang="ru-RU" dirty="0" smtClean="0"/>
              <a:t>. Фашисты узнали об этом и выследили их. Вечером, когда Павел Иванович выходил от связного, он нарвался на фашистский патруль из трех человек.</a:t>
            </a:r>
          </a:p>
          <a:p>
            <a:endParaRPr lang="ru-RU" dirty="0"/>
          </a:p>
        </p:txBody>
      </p:sp>
      <p:pic>
        <p:nvPicPr>
          <p:cNvPr id="1027" name="Рисунок 1" descr="C:\Users\кустова\Desktop\Новая папка\IMG_1279.jpg"/>
          <p:cNvPicPr>
            <a:picLocks noChangeAspect="1" noChangeArrowheads="1"/>
          </p:cNvPicPr>
          <p:nvPr/>
        </p:nvPicPr>
        <p:blipFill>
          <a:blip r:embed="rId2" cstate="print"/>
          <a:srcRect/>
          <a:stretch>
            <a:fillRect/>
          </a:stretch>
        </p:blipFill>
        <p:spPr bwMode="auto">
          <a:xfrm>
            <a:off x="1142976" y="285728"/>
            <a:ext cx="3148013" cy="422116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1538" y="214291"/>
            <a:ext cx="8072462" cy="3693319"/>
          </a:xfrm>
          <a:prstGeom prst="rect">
            <a:avLst/>
          </a:prstGeom>
          <a:noFill/>
        </p:spPr>
        <p:txBody>
          <a:bodyPr wrap="square" rtlCol="0">
            <a:spAutoFit/>
          </a:bodyPr>
          <a:lstStyle/>
          <a:p>
            <a:r>
              <a:rPr lang="ru-RU" dirty="0" smtClean="0"/>
              <a:t>Далеко убежать не удалось, опять засада. Началась схватка.  Ранили в ногу  Зубова, но Павел Иванович успел скрыться. Всю ночь с собаками немцы искали его по окровавленному следу. Нашли под утро, без сознания. Его доставили в жандармский румынский пост. Начались пытки: его били, жгли огнем, загоняли под ногти гвозди. Их интересовало одно: «Где партизаны?» Мужественный боец молчал. Опять пытки… опять мучения… избитого, без сознания фашисты повезли Зубова в другое село, якобы в больницу. Но по дороге расстреляли.</a:t>
            </a:r>
          </a:p>
          <a:p>
            <a:r>
              <a:rPr lang="ru-RU" dirty="0" smtClean="0"/>
              <a:t>Ночью под угрозой смерти крестьянка из </a:t>
            </a:r>
            <a:r>
              <a:rPr lang="ru-RU" dirty="0" err="1" smtClean="0"/>
              <a:t>Лозова</a:t>
            </a:r>
            <a:r>
              <a:rPr lang="ru-RU" dirty="0" smtClean="0"/>
              <a:t>  похоронила Зубова. Сразу же после освобождения села от фашистов тело П.И.Зубова было перенесено в центр села в братскую могилу.</a:t>
            </a:r>
          </a:p>
          <a:p>
            <a:r>
              <a:rPr lang="ru-RU" dirty="0" smtClean="0"/>
              <a:t> </a:t>
            </a:r>
          </a:p>
          <a:p>
            <a:endParaRPr lang="ru-RU" dirty="0"/>
          </a:p>
        </p:txBody>
      </p:sp>
      <p:pic>
        <p:nvPicPr>
          <p:cNvPr id="2050" name="Picture 2" descr="IMG_1280"/>
          <p:cNvPicPr>
            <a:picLocks noChangeAspect="1" noChangeArrowheads="1"/>
          </p:cNvPicPr>
          <p:nvPr/>
        </p:nvPicPr>
        <p:blipFill>
          <a:blip r:embed="rId2" cstate="print"/>
          <a:srcRect/>
          <a:stretch>
            <a:fillRect/>
          </a:stretch>
        </p:blipFill>
        <p:spPr bwMode="auto">
          <a:xfrm>
            <a:off x="2357422" y="3786190"/>
            <a:ext cx="5391150" cy="281781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2" descr="C:\Users\кустова\Desktop\Новая папка\IMG_1281.jpg"/>
          <p:cNvPicPr>
            <a:picLocks noChangeAspect="1" noChangeArrowheads="1"/>
          </p:cNvPicPr>
          <p:nvPr/>
        </p:nvPicPr>
        <p:blipFill>
          <a:blip r:embed="rId2" cstate="print"/>
          <a:srcRect/>
          <a:stretch>
            <a:fillRect/>
          </a:stretch>
        </p:blipFill>
        <p:spPr bwMode="auto">
          <a:xfrm>
            <a:off x="1214414" y="214290"/>
            <a:ext cx="5688013" cy="3370263"/>
          </a:xfrm>
          <a:prstGeom prst="rect">
            <a:avLst/>
          </a:prstGeom>
          <a:noFill/>
          <a:ln w="9525">
            <a:noFill/>
            <a:miter lim="800000"/>
            <a:headEnd/>
            <a:tailEnd/>
          </a:ln>
        </p:spPr>
      </p:pic>
      <p:sp>
        <p:nvSpPr>
          <p:cNvPr id="5" name="TextBox 4"/>
          <p:cNvSpPr txBox="1"/>
          <p:nvPr/>
        </p:nvSpPr>
        <p:spPr>
          <a:xfrm>
            <a:off x="1071538" y="3857628"/>
            <a:ext cx="8072462" cy="2308324"/>
          </a:xfrm>
          <a:prstGeom prst="rect">
            <a:avLst/>
          </a:prstGeom>
          <a:noFill/>
        </p:spPr>
        <p:txBody>
          <a:bodyPr wrap="square" rtlCol="0">
            <a:spAutoFit/>
          </a:bodyPr>
          <a:lstStyle/>
          <a:p>
            <a:r>
              <a:rPr lang="ru-RU" dirty="0" smtClean="0"/>
              <a:t>Долгое время для родных и близких Зубов Павел Иванович был пропавшим без вести. О последних днях жизни нашего земляка рассказали ребята из молдавского поискового отряда. До сих пор свято чтут память о погибших бойцах партизанского отряда имени Дзержинского в молдавском селе. В краеведческом музее школы собраны документы, сведения о партизанском отряде. Сейчас в селе пять мемориальных досок. Одна их них посвящена Зубову Павлу Ивановичу.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3" descr="C:\Users\кустова\Desktop\Новая папка\IMG_1282.JPG"/>
          <p:cNvPicPr>
            <a:picLocks noChangeAspect="1" noChangeArrowheads="1"/>
          </p:cNvPicPr>
          <p:nvPr/>
        </p:nvPicPr>
        <p:blipFill>
          <a:blip r:embed="rId2" cstate="print"/>
          <a:srcRect/>
          <a:stretch>
            <a:fillRect/>
          </a:stretch>
        </p:blipFill>
        <p:spPr bwMode="auto">
          <a:xfrm>
            <a:off x="1357290" y="214290"/>
            <a:ext cx="1880649" cy="4000528"/>
          </a:xfrm>
          <a:prstGeom prst="rect">
            <a:avLst/>
          </a:prstGeom>
          <a:noFill/>
          <a:ln w="9525">
            <a:noFill/>
            <a:miter lim="800000"/>
            <a:headEnd/>
            <a:tailEnd/>
          </a:ln>
        </p:spPr>
      </p:pic>
      <p:sp>
        <p:nvSpPr>
          <p:cNvPr id="6" name="TextBox 5"/>
          <p:cNvSpPr txBox="1"/>
          <p:nvPr/>
        </p:nvSpPr>
        <p:spPr>
          <a:xfrm>
            <a:off x="3286116" y="571480"/>
            <a:ext cx="5643602" cy="1754326"/>
          </a:xfrm>
          <a:prstGeom prst="rect">
            <a:avLst/>
          </a:prstGeom>
          <a:noFill/>
        </p:spPr>
        <p:txBody>
          <a:bodyPr wrap="square" rtlCol="0">
            <a:spAutoFit/>
          </a:bodyPr>
          <a:lstStyle/>
          <a:p>
            <a:r>
              <a:rPr lang="ru-RU" dirty="0" smtClean="0"/>
              <a:t>Имя П.И.Зубова занесено в «Книгу Памяти воинов </a:t>
            </a:r>
            <a:r>
              <a:rPr lang="ru-RU" dirty="0" err="1" smtClean="0"/>
              <a:t>Навашинского</a:t>
            </a:r>
            <a:r>
              <a:rPr lang="ru-RU" dirty="0" smtClean="0"/>
              <a:t> района». А улица, на которой он родился, в 1984 году получила имя Павла Ивановича Зубова.</a:t>
            </a:r>
          </a:p>
          <a:p>
            <a:r>
              <a:rPr lang="ru-RU" b="1" dirty="0" smtClean="0"/>
              <a:t> </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4414" y="4857760"/>
            <a:ext cx="7715304" cy="2308324"/>
          </a:xfrm>
          <a:prstGeom prst="rect">
            <a:avLst/>
          </a:prstGeom>
          <a:noFill/>
        </p:spPr>
        <p:txBody>
          <a:bodyPr wrap="square" rtlCol="0">
            <a:spAutoFit/>
          </a:bodyPr>
          <a:lstStyle/>
          <a:p>
            <a:r>
              <a:rPr lang="ru-RU" dirty="0" smtClean="0"/>
              <a:t>В 1982 году на имя пионерской дружины школы №2 пришло письмо, где члены поискового отряда приглашали наших школьников. Ребята побывали в молдавском селе </a:t>
            </a:r>
            <a:r>
              <a:rPr lang="ru-RU" dirty="0" err="1" smtClean="0"/>
              <a:t>Лозове</a:t>
            </a:r>
            <a:r>
              <a:rPr lang="ru-RU" dirty="0" smtClean="0"/>
              <a:t>, в краеведческом музее, на могиле нашего земляка. Для них провели урок мужества, где была вручена капсула с землей с братской могилы. </a:t>
            </a:r>
          </a:p>
          <a:p>
            <a:r>
              <a:rPr lang="ru-RU" dirty="0" smtClean="0"/>
              <a:t> </a:t>
            </a:r>
          </a:p>
          <a:p>
            <a:r>
              <a:rPr lang="ru-RU" dirty="0" smtClean="0"/>
              <a:t> </a:t>
            </a:r>
          </a:p>
          <a:p>
            <a:endParaRPr lang="ru-RU" dirty="0"/>
          </a:p>
        </p:txBody>
      </p:sp>
      <p:pic>
        <p:nvPicPr>
          <p:cNvPr id="2050" name="Picture 2" descr="2"/>
          <p:cNvPicPr>
            <a:picLocks noChangeAspect="1" noChangeArrowheads="1"/>
          </p:cNvPicPr>
          <p:nvPr/>
        </p:nvPicPr>
        <p:blipFill>
          <a:blip r:embed="rId2" cstate="print"/>
          <a:srcRect b="19691"/>
          <a:stretch>
            <a:fillRect/>
          </a:stretch>
        </p:blipFill>
        <p:spPr bwMode="auto">
          <a:xfrm>
            <a:off x="1785918" y="714356"/>
            <a:ext cx="5929354" cy="3571900"/>
          </a:xfrm>
          <a:prstGeom prst="rect">
            <a:avLst/>
          </a:prstGeom>
          <a:noFill/>
          <a:ln w="28575">
            <a:solidFill>
              <a:srgbClr val="000000"/>
            </a:solid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90</TotalTime>
  <Words>653</Words>
  <Application>Microsoft Office PowerPoint</Application>
  <PresentationFormat>Экран (4:3)</PresentationFormat>
  <Paragraphs>40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кустова</dc:creator>
  <cp:lastModifiedBy>Дмитрий</cp:lastModifiedBy>
  <cp:revision>18</cp:revision>
  <dcterms:created xsi:type="dcterms:W3CDTF">2014-04-08T06:24:12Z</dcterms:created>
  <dcterms:modified xsi:type="dcterms:W3CDTF">2014-11-25T17:39:26Z</dcterms:modified>
</cp:coreProperties>
</file>